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2" r:id="rId6"/>
    <p:sldId id="263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7B0BDD-AF69-7FB5-3449-DB1FCE3DA3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9188D80-E0B0-E24B-D24A-EE55AB30CE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F6B76D2-F876-5CB4-7A39-EBB63CF59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228A-0AA0-4AC6-BDC2-657D18F3AAE6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A861C9-4EF2-CA32-128E-D12D034E6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2989CC-E3A4-6CB8-A7A2-558A4F870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2313-5323-4B78-9D27-151501704C4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386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61DC2F-5A88-566D-A772-2DE126165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9E6929E-F990-A6C1-326E-EAD3E360E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FF2FBFF-0A79-2370-D689-BAEE165E2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228A-0AA0-4AC6-BDC2-657D18F3AAE6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4DAC664-9E55-219D-BE40-1A7F3C4EF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DCA326-7205-16F4-57E4-9900F7168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2313-5323-4B78-9D27-151501704C4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21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75B2E64-A012-6AA0-A297-7CF956F1F0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30F778D-0B3A-F73E-38AF-AAFA7BD2E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E09405D-0FAA-4998-4D7A-BF6B2C95F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228A-0AA0-4AC6-BDC2-657D18F3AAE6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6538C67-63FF-469A-A23D-792CE302D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0759B7-BB73-21E4-FCE8-C600E122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2313-5323-4B78-9D27-151501704C4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267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DC8ED1-9BBE-C710-D9C4-541BD1196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E67722-5D1C-9639-8F1E-5972DB3F6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B034C9D-4CC0-7BDB-51C3-6C2A9E4E2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228A-0AA0-4AC6-BDC2-657D18F3AAE6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4039BA-012E-E90D-38D1-E3308268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F70DBAB-AAF1-1AC9-A92B-A2A78E04F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2313-5323-4B78-9D27-151501704C4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607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BA544F-F70B-61A9-395A-46B93CD56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D48398EA-07EA-AB79-A3A1-B0368D5B5D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CF83CBC-4A97-96C4-E999-4C446CA60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228A-0AA0-4AC6-BDC2-657D18F3AAE6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10BF1F0-8F09-9816-FC9A-C4BC2789C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71EC4B-2ACC-8B66-1811-01C59E75D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2313-5323-4B78-9D27-151501704C4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68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2D71C8-3D42-77C8-8D45-1A4B1B011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FB9FBD-094C-DA5C-A7B4-2EDBBA3F81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05CF154-225D-922B-641C-71C2B0F16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DAB1F34-186A-6470-BAD3-DA90C8AA6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228A-0AA0-4AC6-BDC2-657D18F3AAE6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881020E-9343-2386-0B04-4512B9E67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2EC9D7B-0E35-69E3-C752-5417812E1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2313-5323-4B78-9D27-151501704C4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6647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40B44D-62CF-EF71-A2C0-D15573D7ED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337CCC4-7312-4C13-814F-29621FDFE3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2E21155-8EC6-C95E-DC77-9189259A9D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D9346D6-5731-1569-E194-CB17CF69D9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BD58022-BCF9-162E-C879-BFBADDFAA0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9E28B5D5-21BD-14A2-14EA-51717505B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228A-0AA0-4AC6-BDC2-657D18F3AAE6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9727A99-E11F-6399-E566-0B3F01220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CB07545-6E23-A340-B395-7040FEBF1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2313-5323-4B78-9D27-151501704C4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228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BD475E-1309-3C1A-D769-508CBEBD8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12C5B08-76C0-88E8-27E3-E68F93E88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228A-0AA0-4AC6-BDC2-657D18F3AAE6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77AB2F6-7062-1DCC-B0F4-A53B0F998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36F3229-12F6-FE2E-0885-FCA0B9609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2313-5323-4B78-9D27-151501704C4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49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F8E55E6E-B9DD-2324-163C-7B4E3A083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228A-0AA0-4AC6-BDC2-657D18F3AAE6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EC370E2-89E6-23B3-0EDD-119BFEA63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155C136-4148-F9E6-56BB-542E61E4A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2313-5323-4B78-9D27-151501704C4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139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6FF3D6-CBE5-1836-8E88-2BCB07727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011DDD3-9A80-4E46-596B-1FAF9AB33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EAD817C-5743-FA52-3A5A-3A20EB52B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68C64AD-46AC-A894-26B0-E2D24BEB7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228A-0AA0-4AC6-BDC2-657D18F3AAE6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D066796-B737-9CFA-955C-07AF8766B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0F1BA36-768C-FB92-3BAD-311FD756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2313-5323-4B78-9D27-151501704C4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82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FDB17-E44D-CBBA-E83D-54D267FD7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4FAA250-5E42-3C38-8E9B-22FBA71DB8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D32739E-EDCD-E4A0-B902-4F2E0C215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68F59C3-9B70-BFE8-A42F-3DF54FACD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F228A-0AA0-4AC6-BDC2-657D18F3AAE6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4107FB2-71E7-B4B8-F221-8EC418A80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8D0F503-2DFC-C284-8AAC-1AE36AB4E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92313-5323-4B78-9D27-151501704C4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1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B6A73F3-B763-3414-B224-AD8D391D3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GB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D128131-4ED7-2749-5A1B-A77C72450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GB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082CBEC-F0A2-034E-3BCB-52A81DBA10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6F228A-0AA0-4AC6-BDC2-657D18F3AAE6}" type="datetimeFigureOut">
              <a:rPr lang="en-GB" smtClean="0"/>
              <a:t>09/04/2024</a:t>
            </a:fld>
            <a:endParaRPr lang="en-GB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EF6E132-2930-678F-CDDF-2D4813BBE6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CF13A91-0EF0-0AB3-6263-BF10A59CA2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492313-5323-4B78-9D27-151501704C4A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544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noozy fabrics Tricot Gekleurde stippen | Tricot dessins | babystofjes.nl">
            <a:extLst>
              <a:ext uri="{FF2B5EF4-FFF2-40B4-BE49-F238E27FC236}">
                <a16:creationId xmlns:a16="http://schemas.microsoft.com/office/drawing/2014/main" id="{6BB07957-7A86-6511-294C-D38E9F469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4363" y="0"/>
            <a:ext cx="7063274" cy="6891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772F4F7-66DA-EB10-2424-4D955D1C1F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7143" y="273277"/>
            <a:ext cx="9144000" cy="2387600"/>
          </a:xfrm>
        </p:spPr>
        <p:txBody>
          <a:bodyPr>
            <a:normAutofit/>
          </a:bodyPr>
          <a:lstStyle/>
          <a:p>
            <a:r>
              <a:rPr lang="nl-NL" sz="6600" b="1" dirty="0"/>
              <a:t>Stippen tellen!?</a:t>
            </a:r>
            <a:endParaRPr lang="en-GB" sz="6600" b="1" dirty="0"/>
          </a:p>
        </p:txBody>
      </p:sp>
    </p:spTree>
    <p:extLst>
      <p:ext uri="{BB962C8B-B14F-4D97-AF65-F5344CB8AC3E}">
        <p14:creationId xmlns:p14="http://schemas.microsoft.com/office/powerpoint/2010/main" val="2233579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C441C5-3E27-0D93-6CFC-C8C344854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19BF32-25A8-E33E-4675-2C97869442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980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C459B4-CFE2-87FB-059A-01A0BDB93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Figuur bij opdracht 1</a:t>
            </a:r>
            <a:endParaRPr lang="en-GB" dirty="0">
              <a:solidFill>
                <a:srgbClr val="C00000"/>
              </a:solidFill>
            </a:endParaRPr>
          </a:p>
        </p:txBody>
      </p:sp>
      <p:pic>
        <p:nvPicPr>
          <p:cNvPr id="4" name="Tijdelijke aanduiding voor inhoud 3" descr="Afbeelding met Lettertype, schermopname, wit, tekst&#10;&#10;Automatisch gegenereerde beschrijving">
            <a:extLst>
              <a:ext uri="{FF2B5EF4-FFF2-40B4-BE49-F238E27FC236}">
                <a16:creationId xmlns:a16="http://schemas.microsoft.com/office/drawing/2014/main" id="{70B4661B-B53B-065E-90DD-7D6F9CA574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2393" y="2016595"/>
            <a:ext cx="9400092" cy="4393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253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0F844E-C0A0-B261-E699-BD2493605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Figuur bij opdracht 2</a:t>
            </a:r>
            <a:endParaRPr lang="en-GB" dirty="0">
              <a:solidFill>
                <a:srgbClr val="C00000"/>
              </a:solidFill>
            </a:endParaRPr>
          </a:p>
        </p:txBody>
      </p:sp>
      <p:pic>
        <p:nvPicPr>
          <p:cNvPr id="4" name="Tijdelijke aanduiding voor inhoud 3" descr="Afbeelding met schermopname, Lettertype, tekst, ontwerp&#10;&#10;Automatisch gegenereerde beschrijving">
            <a:extLst>
              <a:ext uri="{FF2B5EF4-FFF2-40B4-BE49-F238E27FC236}">
                <a16:creationId xmlns:a16="http://schemas.microsoft.com/office/drawing/2014/main" id="{35C2C047-69BD-847F-9711-85CC0287546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43128" y="2108718"/>
            <a:ext cx="10092278" cy="394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859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EE24FC-A6C9-12D6-14C5-D052EA42C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Werkblad 3. </a:t>
            </a:r>
            <a:r>
              <a:rPr lang="nl-NL" dirty="0" err="1">
                <a:solidFill>
                  <a:srgbClr val="C00000"/>
                </a:solidFill>
              </a:rPr>
              <a:t>fig</a:t>
            </a:r>
            <a:r>
              <a:rPr lang="nl-NL" dirty="0">
                <a:solidFill>
                  <a:srgbClr val="C00000"/>
                </a:solidFill>
              </a:rPr>
              <a:t> 1.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1A4777-9074-8952-6CB4-75063F14E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Afbeelding 3" descr="Afbeelding met schermopname, Lettertype, typografie, ontwerp&#10;&#10;Automatisch gegenereerde beschrijving">
            <a:extLst>
              <a:ext uri="{FF2B5EF4-FFF2-40B4-BE49-F238E27FC236}">
                <a16:creationId xmlns:a16="http://schemas.microsoft.com/office/drawing/2014/main" id="{96AFDE26-9702-0B61-004D-0272594DE7F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902"/>
          <a:stretch/>
        </p:blipFill>
        <p:spPr bwMode="auto">
          <a:xfrm>
            <a:off x="838200" y="1751337"/>
            <a:ext cx="10161756" cy="3840637"/>
          </a:xfrm>
          <a:prstGeom prst="rect">
            <a:avLst/>
          </a:prstGeom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0">
                  <a:custGeom>
                    <a:avLst/>
                    <a:gdLst/>
                    <a:ahLst/>
                    <a:cxnLst/>
                    <a:rect l="0" t="0" r="0" b="0"/>
                    <a:pathLst/>
                  </a:custGeom>
                  <ask:type/>
                </ask:lineSketchStyleProps>
              </a:ext>
            </a:extLst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41942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B90F22-F5D1-0E28-7AE4-BF14FCB12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C00000"/>
                </a:solidFill>
              </a:rPr>
              <a:t>Werkblad 3. </a:t>
            </a:r>
            <a:r>
              <a:rPr lang="nl-NL" dirty="0" err="1">
                <a:solidFill>
                  <a:srgbClr val="C00000"/>
                </a:solidFill>
              </a:rPr>
              <a:t>fig</a:t>
            </a:r>
            <a:r>
              <a:rPr lang="nl-NL" dirty="0">
                <a:solidFill>
                  <a:srgbClr val="C00000"/>
                </a:solidFill>
              </a:rPr>
              <a:t> 2.</a:t>
            </a:r>
            <a:endParaRPr lang="en-GB" dirty="0"/>
          </a:p>
        </p:txBody>
      </p:sp>
      <p:pic>
        <p:nvPicPr>
          <p:cNvPr id="4" name="Tijdelijke aanduiding voor inhoud 3" descr="Afbeelding met schermopname, Lettertype, typografie&#10;&#10;Automatisch gegenereerde beschrijving">
            <a:extLst>
              <a:ext uri="{FF2B5EF4-FFF2-40B4-BE49-F238E27FC236}">
                <a16:creationId xmlns:a16="http://schemas.microsoft.com/office/drawing/2014/main" id="{087B79AC-AE3B-5B7E-09B0-D781A0C83F0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45" b="6859"/>
          <a:stretch/>
        </p:blipFill>
        <p:spPr bwMode="auto">
          <a:xfrm>
            <a:off x="214394" y="1959428"/>
            <a:ext cx="11398786" cy="3806890"/>
          </a:xfrm>
          <a:prstGeom prst="rect">
            <a:avLst/>
          </a:prstGeom>
          <a:ln w="9525" cap="flat" cmpd="sng" algn="ctr">
            <a:solidFill>
              <a:srgbClr val="242852"/>
            </a:solidFill>
            <a:prstDash val="solid"/>
            <a:round/>
            <a:headEnd type="none" w="med" len="med"/>
            <a:tailEnd type="none" w="med" len="med"/>
            <a:extLst>
              <a:ext uri="{C807C97D-BFC1-408E-A445-0C87EB9F89A2}">
                <ask:lineSketchStyleProps xmlns:ask="http://schemas.microsoft.com/office/drawing/2018/sketchyshapes" sd="0">
                  <a:custGeom>
                    <a:avLst/>
                    <a:gdLst/>
                    <a:ahLst/>
                    <a:cxnLst/>
                    <a:rect l="0" t="0" r="0" b="0"/>
                    <a:pathLst/>
                  </a:custGeom>
                  <ask:type/>
                </ask:lineSketchStyleProps>
              </a:ext>
            </a:extLst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29174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C697CF-98FA-B6C0-0901-014E2F231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Antwoorden opdracht 1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DB538454-A4FD-46EF-9F2A-6C0BE8BA8F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514350" indent="-514350">
                  <a:buAutoNum type="alphaLcPeriod"/>
                </a:pPr>
                <a:r>
                  <a:rPr lang="nl-NL" dirty="0"/>
                  <a:t>Figuur 4		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= 16</a:t>
                </a:r>
              </a:p>
              <a:p>
                <a:pPr marL="514350" indent="-514350">
                  <a:buFont typeface="Arial" panose="020B0604020202020204" pitchFamily="34" charset="0"/>
                  <a:buAutoNum type="alphaLcPeriod"/>
                </a:pPr>
                <a:r>
                  <a:rPr lang="en-GB" dirty="0" err="1"/>
                  <a:t>Figuur</a:t>
                </a:r>
                <a:r>
                  <a:rPr lang="en-GB" dirty="0"/>
                  <a:t> 7	            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= 49</a:t>
                </a:r>
              </a:p>
              <a:p>
                <a:pPr marL="514350" indent="-514350">
                  <a:buFont typeface="Arial" panose="020B0604020202020204" pitchFamily="34" charset="0"/>
                  <a:buAutoNum type="alphaLcPeriod"/>
                </a:pPr>
                <a:r>
                  <a:rPr lang="en-GB" dirty="0" err="1"/>
                  <a:t>Figuur</a:t>
                </a:r>
                <a:r>
                  <a:rPr lang="en-GB" dirty="0"/>
                  <a:t> n             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</a:t>
                </a:r>
              </a:p>
              <a:p>
                <a:pPr marL="514350" indent="-514350">
                  <a:buFont typeface="Arial" panose="020B0604020202020204" pitchFamily="34" charset="0"/>
                  <a:buAutoNum type="alphaLcPeriod"/>
                </a:pPr>
                <a:endParaRPr lang="en-GB" dirty="0"/>
              </a:p>
              <a:p>
                <a:pPr marL="514350" indent="-514350">
                  <a:buFont typeface="Arial" panose="020B0604020202020204" pitchFamily="34" charset="0"/>
                  <a:buAutoNum type="alphaLcPeriod"/>
                </a:pPr>
                <a:r>
                  <a:rPr lang="en-GB" i="1" dirty="0"/>
                  <a:t>A</a:t>
                </a:r>
                <a:r>
                  <a:rPr lang="en-GB" dirty="0"/>
                  <a:t> = 121 </a:t>
                </a:r>
                <a:r>
                  <a:rPr lang="en-GB" dirty="0" err="1"/>
                  <a:t>dus</a:t>
                </a:r>
                <a:r>
                  <a:rPr lang="en-GB" dirty="0"/>
                  <a:t> 	121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dan </a:t>
                </a:r>
                <a:r>
                  <a:rPr lang="en-GB" dirty="0" err="1"/>
                  <a:t>geldt</a:t>
                </a:r>
                <a:r>
                  <a:rPr lang="en-GB" dirty="0"/>
                  <a:t> </a:t>
                </a:r>
                <a:r>
                  <a:rPr lang="en-GB" dirty="0">
                    <a:solidFill>
                      <a:srgbClr val="FF0000"/>
                    </a:solidFill>
                  </a:rPr>
                  <a:t>n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121</m:t>
                        </m:r>
                      </m:e>
                    </m:rad>
                  </m:oMath>
                </a14:m>
                <a:r>
                  <a:rPr lang="en-GB" dirty="0">
                    <a:solidFill>
                      <a:srgbClr val="FF0000"/>
                    </a:solidFill>
                  </a:rPr>
                  <a:t> </a:t>
                </a:r>
                <a:r>
                  <a:rPr lang="en-GB" b="1" dirty="0">
                    <a:solidFill>
                      <a:srgbClr val="FF0000"/>
                    </a:solidFill>
                  </a:rPr>
                  <a:t>= 11 </a:t>
                </a:r>
              </a:p>
              <a:p>
                <a:pPr marL="0" indent="0">
                  <a:buNone/>
                </a:pPr>
                <a:r>
                  <a:rPr lang="en-GB" dirty="0"/>
                  <a:t>      (of n =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−</m:t>
                    </m:r>
                    <m:rad>
                      <m:radPr>
                        <m:degHide m:val="on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nl-NL" i="1">
                            <a:latin typeface="Cambria Math" panose="02040503050406030204" pitchFamily="18" charset="0"/>
                          </a:rPr>
                          <m:t>121</m:t>
                        </m:r>
                      </m:e>
                    </m:rad>
                    <m:r>
                      <a:rPr lang="nl-NL" b="0" i="1" smtClean="0">
                        <a:latin typeface="Cambria Math" panose="02040503050406030204" pitchFamily="18" charset="0"/>
                      </a:rPr>
                      <m:t>=−</m:t>
                    </m:r>
                  </m:oMath>
                </a14:m>
                <a:r>
                  <a:rPr lang="en-GB" dirty="0"/>
                  <a:t>11 , maar er is </a:t>
                </a:r>
                <a:r>
                  <a:rPr lang="en-GB" dirty="0" err="1"/>
                  <a:t>geen</a:t>
                </a:r>
                <a:r>
                  <a:rPr lang="en-GB" dirty="0"/>
                  <a:t> </a:t>
                </a:r>
                <a:r>
                  <a:rPr lang="en-GB" dirty="0" err="1"/>
                  <a:t>figuur</a:t>
                </a:r>
                <a:r>
                  <a:rPr lang="en-GB" dirty="0"/>
                  <a:t> met </a:t>
                </a:r>
                <a:r>
                  <a:rPr lang="en-GB" dirty="0" err="1"/>
                  <a:t>nummer</a:t>
                </a:r>
                <a:r>
                  <a:rPr lang="en-GB" dirty="0"/>
                  <a:t> – 11)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0" indent="0">
                  <a:buNone/>
                </a:pPr>
                <a:r>
                  <a:rPr lang="en-GB" dirty="0"/>
                  <a:t>e. Nee, want </a:t>
                </a:r>
                <a:r>
                  <a:rPr lang="en-GB" dirty="0" err="1"/>
                  <a:t>figuur</a:t>
                </a:r>
                <a:r>
                  <a:rPr lang="en-GB" dirty="0"/>
                  <a:t> </a:t>
                </a:r>
                <a:r>
                  <a:rPr lang="en-GB" i="1" dirty="0"/>
                  <a:t>n </a:t>
                </a:r>
                <a:r>
                  <a:rPr lang="en-GB" dirty="0"/>
                  <a:t>= 31 </a:t>
                </a:r>
                <a:r>
                  <a:rPr lang="en-GB" dirty="0" err="1"/>
                  <a:t>heeft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31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= 961 </a:t>
                </a:r>
                <a:r>
                  <a:rPr lang="en-GB" dirty="0" err="1"/>
                  <a:t>stippen</a:t>
                </a:r>
                <a:r>
                  <a:rPr lang="en-GB" dirty="0"/>
                  <a:t> en</a:t>
                </a:r>
              </a:p>
              <a:p>
                <a:pPr marL="0" indent="0">
                  <a:buNone/>
                </a:pPr>
                <a:r>
                  <a:rPr lang="en-GB" dirty="0"/>
                  <a:t>	         en  </a:t>
                </a:r>
                <a:r>
                  <a:rPr lang="en-GB" dirty="0" err="1"/>
                  <a:t>figuur</a:t>
                </a:r>
                <a:r>
                  <a:rPr lang="en-GB" dirty="0"/>
                  <a:t> </a:t>
                </a:r>
                <a:r>
                  <a:rPr lang="en-GB" i="1" dirty="0"/>
                  <a:t>n</a:t>
                </a:r>
                <a:r>
                  <a:rPr lang="en-GB" dirty="0"/>
                  <a:t> = 32 </a:t>
                </a:r>
                <a:r>
                  <a:rPr lang="en-GB" dirty="0" err="1"/>
                  <a:t>heeft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dirty="0"/>
                  <a:t> = 1024 </a:t>
                </a:r>
                <a:r>
                  <a:rPr lang="en-GB" dirty="0" err="1"/>
                  <a:t>stippen</a:t>
                </a:r>
                <a:r>
                  <a:rPr lang="en-GB" dirty="0"/>
                  <a:t>. </a:t>
                </a:r>
              </a:p>
              <a:p>
                <a:pPr marL="514350" indent="-514350">
                  <a:buFont typeface="Arial" panose="020B0604020202020204" pitchFamily="34" charset="0"/>
                  <a:buAutoNum type="alphaLcPeriod"/>
                </a:pPr>
                <a:endParaRPr lang="en-GB" dirty="0"/>
              </a:p>
              <a:p>
                <a:pPr marL="514350" indent="-514350">
                  <a:buAutoNum type="alphaLcPeriod"/>
                </a:pPr>
                <a:endParaRPr lang="en-GB" dirty="0"/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DB538454-A4FD-46EF-9F2A-6C0BE8BA8F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3081" b="-18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4886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245FA8-F61E-F413-1EAE-BB274C792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Antwoorden opdracht 2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893ECA74-C4E7-1BDF-492F-4D8E6800B72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514350" indent="-514350">
                  <a:buAutoNum type="alphaLcPeriod"/>
                </a:pPr>
                <a:r>
                  <a:rPr lang="nl-NL" dirty="0"/>
                  <a:t>Formule 2 </a:t>
                </a:r>
              </a:p>
              <a:p>
                <a:pPr marL="514350" indent="-514350">
                  <a:buAutoNum type="alphaLcPeriod"/>
                </a:pP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l-NL" b="0" i="1" smtClean="0">
                        <a:latin typeface="Cambria Math" panose="02040503050406030204" pitchFamily="18" charset="0"/>
                      </a:rPr>
                      <m:t>+3=100+3=103</m:t>
                    </m:r>
                  </m:oMath>
                </a14:m>
                <a:endParaRPr lang="nl-NL" b="0" dirty="0"/>
              </a:p>
              <a:p>
                <a:pPr marL="514350" indent="-514350">
                  <a:buFont typeface="Arial" panose="020B0604020202020204" pitchFamily="34" charset="0"/>
                  <a:buAutoNum type="alphaLcPeriod"/>
                </a:pPr>
                <a:r>
                  <a:rPr lang="en-GB" dirty="0"/>
                  <a:t>Ja, want </a:t>
                </a:r>
                <a:r>
                  <a:rPr lang="en-GB" dirty="0" err="1"/>
                  <a:t>als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nl-NL" b="0" i="0" smtClean="0">
                        <a:latin typeface="Cambria Math" panose="02040503050406030204" pitchFamily="18" charset="0"/>
                      </a:rPr>
                      <m:t>84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nl-NL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l-NL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nl-NL" b="0" dirty="0"/>
                  <a:t> dan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nl-NL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nl-NL" b="0" i="1" smtClean="0">
                        <a:latin typeface="Cambria Math" panose="02040503050406030204" pitchFamily="18" charset="0"/>
                      </a:rPr>
                      <m:t>=81</m:t>
                    </m:r>
                  </m:oMath>
                </a14:m>
                <a:r>
                  <a:rPr lang="nl-NL" dirty="0"/>
                  <a:t>, dus n = 9 (of n = -9, maar er is geen figuur met nummer -9)</a:t>
                </a:r>
              </a:p>
              <a:p>
                <a:pPr marL="514350" indent="-514350">
                  <a:buFont typeface="Arial" panose="020B0604020202020204" pitchFamily="34" charset="0"/>
                  <a:buAutoNum type="alphaLcPeriod"/>
                </a:pPr>
                <a:r>
                  <a:rPr lang="nl-NL" dirty="0"/>
                  <a:t>Ja, want als je de nummers invult klopt het aantal stippen,</a:t>
                </a:r>
              </a:p>
              <a:p>
                <a:pPr marL="457200" lvl="1" indent="0">
                  <a:buNone/>
                </a:pPr>
                <a:endParaRPr lang="nl-NL" b="0" dirty="0"/>
              </a:p>
              <a:p>
                <a:pPr marL="514350" indent="-514350">
                  <a:buAutoNum type="alphaLcPeriod"/>
                </a:pPr>
                <a:endParaRPr lang="en-GB" dirty="0"/>
              </a:p>
            </p:txBody>
          </p:sp>
        </mc:Choice>
        <mc:Fallback>
          <p:sp>
            <p:nvSpPr>
              <p:cNvPr id="3" name="Tijdelijke aanduiding voor inhoud 2">
                <a:extLst>
                  <a:ext uri="{FF2B5EF4-FFF2-40B4-BE49-F238E27FC236}">
                    <a16:creationId xmlns:a16="http://schemas.microsoft.com/office/drawing/2014/main" id="{893ECA74-C4E7-1BDF-492F-4D8E6800B72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022029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177</Words>
  <Application>Microsoft Office PowerPoint</Application>
  <PresentationFormat>Breedbeeld</PresentationFormat>
  <Paragraphs>20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Cambria Math</vt:lpstr>
      <vt:lpstr>Kantoorthema</vt:lpstr>
      <vt:lpstr>Stippen tellen!?</vt:lpstr>
      <vt:lpstr>PowerPoint-presentatie</vt:lpstr>
      <vt:lpstr>Figuur bij opdracht 1</vt:lpstr>
      <vt:lpstr>Figuur bij opdracht 2</vt:lpstr>
      <vt:lpstr>Werkblad 3. fig 1.</vt:lpstr>
      <vt:lpstr>Werkblad 3. fig 2.</vt:lpstr>
      <vt:lpstr>Antwoorden opdracht 1</vt:lpstr>
      <vt:lpstr>Antwoorden opdracht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Stippen tellen!?</dc:title>
  <dc:creator>Gerrit Roorda</dc:creator>
  <cp:lastModifiedBy>Gerrit Roorda</cp:lastModifiedBy>
  <cp:revision>2</cp:revision>
  <dcterms:created xsi:type="dcterms:W3CDTF">2024-04-04T09:05:16Z</dcterms:created>
  <dcterms:modified xsi:type="dcterms:W3CDTF">2024-04-09T06:29:14Z</dcterms:modified>
</cp:coreProperties>
</file>